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sldIdLst>
    <p:sldId id="256" r:id="rId2"/>
    <p:sldId id="257" r:id="rId3"/>
    <p:sldId id="259" r:id="rId4"/>
    <p:sldId id="258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7AE4D"/>
    <a:srgbClr val="FF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105" d="100"/>
          <a:sy n="105" d="100"/>
        </p:scale>
        <p:origin x="1716" y="11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82879" y="182879"/>
            <a:ext cx="8778240" cy="6492240"/>
          </a:xfrm>
          <a:prstGeom prst="rect">
            <a:avLst/>
          </a:prstGeom>
          <a:solidFill>
            <a:schemeClr val="bg1"/>
          </a:solidFill>
          <a:ln w="1270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32485" y="882376"/>
            <a:ext cx="7475220" cy="2926080"/>
          </a:xfrm>
        </p:spPr>
        <p:txBody>
          <a:bodyPr anchor="b">
            <a:normAutofit/>
          </a:bodyPr>
          <a:lstStyle>
            <a:lvl1pPr algn="ctr">
              <a:lnSpc>
                <a:spcPct val="85000"/>
              </a:lnSpc>
              <a:defRPr sz="6000" b="1" cap="all" baseline="0">
                <a:ln w="15875">
                  <a:solidFill>
                    <a:schemeClr val="bg1"/>
                  </a:solidFill>
                </a:ln>
                <a:solidFill>
                  <a:schemeClr val="accent1"/>
                </a:solidFill>
                <a:effectLst>
                  <a:outerShdw dist="38100" dir="2700000" algn="tl" rotWithShape="0">
                    <a:schemeClr val="accent1"/>
                  </a:outerShdw>
                </a:effectLst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82148" y="3869635"/>
            <a:ext cx="6575895" cy="1388165"/>
          </a:xfrm>
        </p:spPr>
        <p:txBody>
          <a:bodyPr>
            <a:normAutofit/>
          </a:bodyPr>
          <a:lstStyle>
            <a:lvl1pPr marL="0" indent="0" algn="ctr">
              <a:spcBef>
                <a:spcPts val="1000"/>
              </a:spcBef>
              <a:buNone/>
              <a:defRPr sz="1800">
                <a:solidFill>
                  <a:schemeClr val="accent1"/>
                </a:solidFill>
              </a:defRPr>
            </a:lvl1pPr>
            <a:lvl2pPr marL="342900" indent="0" algn="ctr">
              <a:buNone/>
              <a:defRPr sz="1800"/>
            </a:lvl2pPr>
            <a:lvl3pPr marL="685800" indent="0" algn="ctr">
              <a:buNone/>
              <a:defRPr sz="1800"/>
            </a:lvl3pPr>
            <a:lvl4pPr marL="1028700" indent="0" algn="ctr">
              <a:buNone/>
              <a:defRPr sz="1500"/>
            </a:lvl4pPr>
            <a:lvl5pPr marL="1371600" indent="0" algn="ctr">
              <a:buNone/>
              <a:defRPr sz="1500"/>
            </a:lvl5pPr>
            <a:lvl6pPr marL="1714500" indent="0" algn="ctr">
              <a:buNone/>
              <a:defRPr sz="1500"/>
            </a:lvl6pPr>
            <a:lvl7pPr marL="2057400" indent="0" algn="ctr">
              <a:buNone/>
              <a:defRPr sz="1500"/>
            </a:lvl7pPr>
            <a:lvl8pPr marL="2400300" indent="0" algn="ctr">
              <a:buNone/>
              <a:defRPr sz="1500"/>
            </a:lvl8pPr>
            <a:lvl9pPr marL="2743200" indent="0" algn="ctr">
              <a:buNone/>
              <a:defRPr sz="15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BCCC6B55-3433-4379-AD04-2BD6D3595A90}" type="datetimeFigureOut">
              <a:rPr lang="en-US" smtClean="0"/>
              <a:t>10/15/2019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CAE5CAF3-2050-407B-87EF-51220AC178D0}" type="slidenum">
              <a:rPr lang="en-US" smtClean="0"/>
              <a:t>‹#›</a:t>
            </a:fld>
            <a:endParaRPr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1483995" y="3733800"/>
            <a:ext cx="6172201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201426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CC6B55-3433-4379-AD04-2BD6D3595A90}" type="datetimeFigureOut">
              <a:rPr lang="en-US" smtClean="0"/>
              <a:t>10/15/2019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E5CAF3-2050-407B-87EF-51220AC178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85743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762000"/>
            <a:ext cx="1743075" cy="54102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57250" y="762000"/>
            <a:ext cx="5572125" cy="54102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CC6B55-3433-4379-AD04-2BD6D3595A90}" type="datetimeFigureOut">
              <a:rPr lang="en-US" smtClean="0"/>
              <a:t>10/15/2019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E5CAF3-2050-407B-87EF-51220AC178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31075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Bef>
                <a:spcPts val="1000"/>
              </a:spcBef>
              <a:defRPr/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CC6B55-3433-4379-AD04-2BD6D3595A90}" type="datetimeFigureOut">
              <a:rPr lang="en-US" smtClean="0"/>
              <a:t>10/15/2019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E5CAF3-2050-407B-87EF-51220AC178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5333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9818" y="457200"/>
            <a:ext cx="7475220" cy="1874425"/>
          </a:xfrm>
        </p:spPr>
        <p:txBody>
          <a:bodyPr anchor="b">
            <a:noAutofit/>
          </a:bodyPr>
          <a:lstStyle>
            <a:lvl1pPr algn="ctr">
              <a:lnSpc>
                <a:spcPct val="85000"/>
              </a:lnSpc>
              <a:defRPr lang="en-US" sz="6000" b="1" kern="1200" cap="all" baseline="0" dirty="0">
                <a:ln w="15875">
                  <a:solidFill>
                    <a:schemeClr val="bg1"/>
                  </a:solidFill>
                </a:ln>
                <a:solidFill>
                  <a:schemeClr val="accent1"/>
                </a:solidFill>
                <a:effectLst>
                  <a:outerShdw dist="38100" dir="2700000" algn="tl" rotWithShape="0">
                    <a:schemeClr val="accent1"/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82446" y="2438400"/>
            <a:ext cx="6576822" cy="365125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>
                <a:solidFill>
                  <a:schemeClr val="accent1"/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CC6B55-3433-4379-AD04-2BD6D3595A90}" type="datetimeFigureOut">
              <a:rPr lang="en-US" smtClean="0"/>
              <a:t>10/15/2019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E5CAF3-2050-407B-87EF-51220AC178D0}" type="slidenum">
              <a:rPr lang="en-US" smtClean="0"/>
              <a:t>‹#›</a:t>
            </a:fld>
            <a:endParaRPr lang="en-US"/>
          </a:p>
        </p:txBody>
      </p:sp>
      <p:cxnSp>
        <p:nvCxnSpPr>
          <p:cNvPr id="7" name="Straight Connector 6"/>
          <p:cNvCxnSpPr/>
          <p:nvPr/>
        </p:nvCxnSpPr>
        <p:spPr>
          <a:xfrm>
            <a:off x="1485899" y="2209800"/>
            <a:ext cx="6172201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567733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57250" y="2057399"/>
            <a:ext cx="3566160" cy="4023360"/>
          </a:xfrm>
        </p:spPr>
        <p:txBody>
          <a:bodyPr/>
          <a:lstStyle>
            <a:lvl1pPr>
              <a:defRPr sz="165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00709" y="2057400"/>
            <a:ext cx="3566160" cy="4023360"/>
          </a:xfrm>
        </p:spPr>
        <p:txBody>
          <a:bodyPr/>
          <a:lstStyle>
            <a:lvl1pPr>
              <a:defRPr sz="165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CC6B55-3433-4379-AD04-2BD6D3595A90}" type="datetimeFigureOut">
              <a:rPr lang="en-US" smtClean="0"/>
              <a:t>10/15/2019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E5CAF3-2050-407B-87EF-51220AC178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239365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57250" y="2001511"/>
            <a:ext cx="3566160" cy="77724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57250" y="2721483"/>
            <a:ext cx="3566160" cy="3383280"/>
          </a:xfrm>
        </p:spPr>
        <p:txBody>
          <a:bodyPr/>
          <a:lstStyle>
            <a:lvl1pPr>
              <a:defRPr sz="165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01880" y="1999032"/>
            <a:ext cx="3566160" cy="77724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01880" y="2719322"/>
            <a:ext cx="3566160" cy="3383280"/>
          </a:xfrm>
        </p:spPr>
        <p:txBody>
          <a:bodyPr/>
          <a:lstStyle>
            <a:lvl1pPr>
              <a:defRPr sz="165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CC6B55-3433-4379-AD04-2BD6D3595A90}" type="datetimeFigureOut">
              <a:rPr lang="en-US" smtClean="0"/>
              <a:t>10/15/2019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E5CAF3-2050-407B-87EF-51220AC178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206345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CC6B55-3433-4379-AD04-2BD6D3595A90}" type="datetimeFigureOut">
              <a:rPr lang="en-US" smtClean="0"/>
              <a:t>10/15/2019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E5CAF3-2050-407B-87EF-51220AC178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42513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CC6B55-3433-4379-AD04-2BD6D3595A90}" type="datetimeFigureOut">
              <a:rPr lang="en-US" smtClean="0"/>
              <a:t>10/15/2019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E5CAF3-2050-407B-87EF-51220AC178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166994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7250" y="1097280"/>
            <a:ext cx="2834640" cy="173736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defRPr sz="30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29314" y="1097280"/>
            <a:ext cx="4149638" cy="4663440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7250" y="2834640"/>
            <a:ext cx="2834640" cy="292608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800"/>
              </a:spcBef>
              <a:buNone/>
              <a:defRPr sz="1275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CC6B55-3433-4379-AD04-2BD6D3595A90}" type="datetimeFigureOut">
              <a:rPr lang="en-US" smtClean="0"/>
              <a:t>10/15/2019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E5CAF3-2050-407B-87EF-51220AC178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747136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7250" y="1097280"/>
            <a:ext cx="2834640" cy="173736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defRPr sz="30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019107" y="1069847"/>
            <a:ext cx="4257703" cy="4645153"/>
          </a:xfrm>
        </p:spPr>
        <p:txBody>
          <a:bodyPr lIns="274320" tIns="182880" anchor="t">
            <a:normAutofit/>
          </a:bodyPr>
          <a:lstStyle>
            <a:lvl1pPr marL="0" indent="0">
              <a:buNone/>
              <a:defRPr sz="21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7250" y="2834640"/>
            <a:ext cx="2834640" cy="288036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800"/>
              </a:spcBef>
              <a:buNone/>
              <a:defRPr sz="1275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CC6B55-3433-4379-AD04-2BD6D3595A90}" type="datetimeFigureOut">
              <a:rPr lang="en-US" smtClean="0"/>
              <a:t>10/15/2019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E5CAF3-2050-407B-87EF-51220AC178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81290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82880" y="182880"/>
            <a:ext cx="8778240" cy="6492240"/>
          </a:xfrm>
          <a:prstGeom prst="rect">
            <a:avLst/>
          </a:prstGeom>
          <a:solidFill>
            <a:schemeClr val="bg1"/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57250" y="609600"/>
            <a:ext cx="7406640" cy="13563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57251" y="2057400"/>
            <a:ext cx="7404653" cy="4038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57247" y="6223829"/>
            <a:ext cx="174680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accent1"/>
                </a:solidFill>
              </a:defRPr>
            </a:lvl1pPr>
          </a:lstStyle>
          <a:p>
            <a:fld id="{BCCC6B55-3433-4379-AD04-2BD6D3595A90}" type="datetimeFigureOut">
              <a:rPr lang="en-US" smtClean="0"/>
              <a:t>10/15/2019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961861" y="6223829"/>
            <a:ext cx="353833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accent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7148" y="6223829"/>
            <a:ext cx="127966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accent1"/>
                </a:solidFill>
              </a:defRPr>
            </a:lvl1pPr>
          </a:lstStyle>
          <a:p>
            <a:fld id="{CAE5CAF3-2050-407B-87EF-51220AC178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21489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171450" indent="-137160" algn="l" defTabSz="685800" rtl="0" eaLnBrk="1" latinLnBrk="0" hangingPunct="1">
        <a:lnSpc>
          <a:spcPct val="90000"/>
        </a:lnSpc>
        <a:spcBef>
          <a:spcPts val="1000"/>
        </a:spcBef>
        <a:buClr>
          <a:schemeClr val="accent1"/>
        </a:buClr>
        <a:buSzPct val="80000"/>
        <a:buFont typeface="Corbel" pitchFamily="34" charset="0"/>
        <a:buChar char="•"/>
        <a:defRPr sz="2000" kern="1200">
          <a:solidFill>
            <a:schemeClr val="accent1"/>
          </a:solidFill>
          <a:latin typeface="+mn-lt"/>
          <a:ea typeface="+mn-ea"/>
          <a:cs typeface="+mn-cs"/>
        </a:defRPr>
      </a:lvl1pPr>
      <a:lvl2pPr marL="342900" indent="-13716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SzPct val="80000"/>
        <a:buFont typeface="Corbel" pitchFamily="34" charset="0"/>
        <a:buChar char="•"/>
        <a:defRPr sz="1800" kern="1200">
          <a:solidFill>
            <a:schemeClr val="accent1"/>
          </a:solidFill>
          <a:latin typeface="+mn-lt"/>
          <a:ea typeface="+mn-ea"/>
          <a:cs typeface="+mn-cs"/>
        </a:defRPr>
      </a:lvl2pPr>
      <a:lvl3pPr marL="548640" indent="-13716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754380" indent="-13716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SzPct val="80000"/>
        <a:buFont typeface="Corbel" pitchFamily="34" charset="0"/>
        <a:buChar char="•"/>
        <a:defRPr sz="14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920120" indent="-13716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SzPct val="80000"/>
        <a:buFont typeface="Corbel" pitchFamily="34" charset="0"/>
        <a:buChar char="•"/>
        <a:defRPr sz="1400" kern="1200">
          <a:solidFill>
            <a:schemeClr val="accent1"/>
          </a:solidFill>
          <a:latin typeface="+mn-lt"/>
          <a:ea typeface="+mn-ea"/>
          <a:cs typeface="+mn-cs"/>
        </a:defRPr>
      </a:lvl5pPr>
      <a:lvl6pPr marL="1100000" indent="-17145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SzPct val="80000"/>
        <a:buFont typeface="Corbel" pitchFamily="34" charset="0"/>
        <a:buChar char="•"/>
        <a:defRPr sz="1400" kern="1200">
          <a:solidFill>
            <a:schemeClr val="accent1"/>
          </a:solidFill>
          <a:latin typeface="+mn-lt"/>
          <a:ea typeface="+mn-ea"/>
          <a:cs typeface="+mn-cs"/>
        </a:defRPr>
      </a:lvl6pPr>
      <a:lvl7pPr marL="1300000" indent="-17145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SzPct val="80000"/>
        <a:buFont typeface="Corbel" pitchFamily="34" charset="0"/>
        <a:buChar char="•"/>
        <a:defRPr sz="1400" kern="1200">
          <a:solidFill>
            <a:schemeClr val="accent1"/>
          </a:solidFill>
          <a:latin typeface="+mn-lt"/>
          <a:ea typeface="+mn-ea"/>
          <a:cs typeface="+mn-cs"/>
        </a:defRPr>
      </a:lvl7pPr>
      <a:lvl8pPr marL="1500000" indent="-17145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SzPct val="80000"/>
        <a:buFont typeface="Corbel" pitchFamily="34" charset="0"/>
        <a:buChar char="•"/>
        <a:defRPr sz="1400" kern="1200">
          <a:solidFill>
            <a:schemeClr val="accent1"/>
          </a:solidFill>
          <a:latin typeface="+mn-lt"/>
          <a:ea typeface="+mn-ea"/>
          <a:cs typeface="+mn-cs"/>
        </a:defRPr>
      </a:lvl8pPr>
      <a:lvl9pPr marL="1700000" indent="-17145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SzPct val="80000"/>
        <a:buFont typeface="Corbel" pitchFamily="34" charset="0"/>
        <a:buChar char="•"/>
        <a:defRPr sz="1400" kern="1200">
          <a:solidFill>
            <a:schemeClr val="accent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>
                <a:solidFill>
                  <a:srgbClr val="F7AE4D"/>
                </a:solidFill>
              </a:rPr>
              <a:t>The gold cup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Recognizing Excellence</a:t>
            </a:r>
          </a:p>
        </p:txBody>
      </p:sp>
    </p:spTree>
    <p:extLst>
      <p:ext uri="{BB962C8B-B14F-4D97-AF65-F5344CB8AC3E}">
        <p14:creationId xmlns:p14="http://schemas.microsoft.com/office/powerpoint/2010/main" val="29359562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09600"/>
            <a:ext cx="4781550" cy="1752600"/>
          </a:xfrm>
        </p:spPr>
        <p:txBody>
          <a:bodyPr>
            <a:normAutofit/>
          </a:bodyPr>
          <a:lstStyle/>
          <a:p>
            <a:pPr algn="ctr"/>
            <a:r>
              <a:rPr lang="en-US" dirty="0"/>
              <a:t>For outstanding Departmental achievement</a:t>
            </a:r>
          </a:p>
        </p:txBody>
      </p:sp>
      <p:pic>
        <p:nvPicPr>
          <p:cNvPr id="1029" name="Picture 5" descr="C:\Temp\Temporary Internet Files\Content.IE5\H4HPKXM6\MP900401033[1].jpg"/>
          <p:cNvPicPr>
            <a:picLocks noGrp="1" noChangeAspect="1" noChangeArrowheads="1"/>
          </p:cNvPicPr>
          <p:nvPr>
            <p:ph idx="4294967295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920" r="26094"/>
          <a:stretch/>
        </p:blipFill>
        <p:spPr bwMode="auto">
          <a:xfrm>
            <a:off x="5638800" y="152400"/>
            <a:ext cx="3352800" cy="6553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5015161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This year’s winners!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609600" y="2209800"/>
            <a:ext cx="6858000" cy="203132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en-US" sz="3600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50800" dist="50800" dir="5400000" algn="ctr" rotWithShape="0">
                    <a:srgbClr val="000000">
                      <a:alpha val="24000"/>
                    </a:srgbClr>
                  </a:outerShdw>
                  <a:reflection blurRad="12700" stA="50000" endPos="50000" dist="5000" dir="5400000" sy="-100000" rotWithShape="0"/>
                </a:effectLst>
              </a:rPr>
              <a:t>Marketing</a:t>
            </a:r>
          </a:p>
          <a:p>
            <a:r>
              <a:rPr lang="en-US" sz="3600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50800" dist="50800" dir="5400000" algn="ctr" rotWithShape="0">
                    <a:srgbClr val="000000">
                      <a:alpha val="24000"/>
                    </a:srgbClr>
                  </a:outerShdw>
                  <a:reflection blurRad="12700" stA="50000" endPos="50000" dist="5000" dir="5400000" sy="-100000" rotWithShape="0"/>
                </a:effectLst>
              </a:rPr>
              <a:t>Sales</a:t>
            </a:r>
          </a:p>
          <a:p>
            <a:r>
              <a:rPr lang="en-US" sz="3600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50800" dist="50800" dir="5400000" algn="ctr" rotWithShape="0">
                    <a:srgbClr val="000000">
                      <a:alpha val="24000"/>
                    </a:srgbClr>
                  </a:outerShdw>
                  <a:reflection blurRad="12700" stA="50000" endPos="50000" dist="5000" dir="5400000" sy="-100000" rotWithShape="0"/>
                </a:effectLst>
              </a:rPr>
              <a:t>Media and Design</a:t>
            </a:r>
          </a:p>
          <a:p>
            <a:endParaRPr lang="en-US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8478730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Marketing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For increasing brand recognition overseas:</a:t>
            </a:r>
          </a:p>
        </p:txBody>
      </p:sp>
    </p:spTree>
    <p:extLst>
      <p:ext uri="{BB962C8B-B14F-4D97-AF65-F5344CB8AC3E}">
        <p14:creationId xmlns:p14="http://schemas.microsoft.com/office/powerpoint/2010/main" val="304124367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Sales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For exceeding all financial targets:</a:t>
            </a:r>
          </a:p>
        </p:txBody>
      </p:sp>
    </p:spTree>
    <p:extLst>
      <p:ext uri="{BB962C8B-B14F-4D97-AF65-F5344CB8AC3E}">
        <p14:creationId xmlns:p14="http://schemas.microsoft.com/office/powerpoint/2010/main" val="197544189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Media and design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For industry-recognized marketing vision: </a:t>
            </a:r>
          </a:p>
        </p:txBody>
      </p:sp>
    </p:spTree>
    <p:extLst>
      <p:ext uri="{BB962C8B-B14F-4D97-AF65-F5344CB8AC3E}">
        <p14:creationId xmlns:p14="http://schemas.microsoft.com/office/powerpoint/2010/main" val="197544189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7250" y="1097280"/>
            <a:ext cx="4476750" cy="1737360"/>
          </a:xfrm>
        </p:spPr>
        <p:txBody>
          <a:bodyPr/>
          <a:lstStyle/>
          <a:p>
            <a:r>
              <a:rPr lang="en-US" sz="4800" dirty="0"/>
              <a:t>Congratulations!</a:t>
            </a:r>
          </a:p>
        </p:txBody>
      </p:sp>
      <p:pic>
        <p:nvPicPr>
          <p:cNvPr id="5" name="Picture Placeholder 4"/>
          <p:cNvPicPr>
            <a:picLocks noGrp="1" noChangeAspect="1"/>
          </p:cNvPicPr>
          <p:nvPr>
            <p:ph type="pic"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079" t="6318" r="26542" b="6318"/>
          <a:stretch/>
        </p:blipFill>
        <p:spPr>
          <a:xfrm>
            <a:off x="5334000" y="141093"/>
            <a:ext cx="3699510" cy="6575813"/>
          </a:xfrm>
        </p:spPr>
      </p:pic>
      <p:sp>
        <p:nvSpPr>
          <p:cNvPr id="3" name="Text Placeholder 2"/>
          <p:cNvSpPr>
            <a:spLocks noGrp="1"/>
          </p:cNvSpPr>
          <p:nvPr>
            <p:ph type="body" sz="half" idx="2"/>
          </p:nvPr>
        </p:nvSpPr>
        <p:spPr>
          <a:xfrm>
            <a:off x="857250" y="2834640"/>
            <a:ext cx="2876550" cy="2880360"/>
          </a:xfrm>
        </p:spPr>
        <p:txBody>
          <a:bodyPr>
            <a:normAutofit/>
          </a:bodyPr>
          <a:lstStyle/>
          <a:p>
            <a:r>
              <a:rPr lang="en-US" sz="3200" dirty="0"/>
              <a:t>Let’s keep moving forward!</a:t>
            </a:r>
          </a:p>
        </p:txBody>
      </p:sp>
    </p:spTree>
    <p:extLst>
      <p:ext uri="{BB962C8B-B14F-4D97-AF65-F5344CB8AC3E}">
        <p14:creationId xmlns:p14="http://schemas.microsoft.com/office/powerpoint/2010/main" val="3366705336"/>
      </p:ext>
    </p:extLst>
  </p:cSld>
  <p:clrMapOvr>
    <a:masterClrMapping/>
  </p:clrMapOvr>
</p:sld>
</file>

<file path=ppt/theme/theme1.xml><?xml version="1.0" encoding="utf-8"?>
<a:theme xmlns:a="http://schemas.openxmlformats.org/drawingml/2006/main" name="Basis">
  <a:themeElements>
    <a:clrScheme name="Basis">
      <a:dk1>
        <a:srgbClr val="000000"/>
      </a:dk1>
      <a:lt1>
        <a:sysClr val="window" lastClr="FFFFFF"/>
      </a:lt1>
      <a:dk2>
        <a:srgbClr val="5E5E5E"/>
      </a:dk2>
      <a:lt2>
        <a:srgbClr val="DDDDDD"/>
      </a:lt2>
      <a:accent1>
        <a:srgbClr val="DF5327"/>
      </a:accent1>
      <a:accent2>
        <a:srgbClr val="A6B727"/>
      </a:accent2>
      <a:accent3>
        <a:srgbClr val="FE9E00"/>
      </a:accent3>
      <a:accent4>
        <a:srgbClr val="418AB3"/>
      </a:accent4>
      <a:accent5>
        <a:srgbClr val="D7D447"/>
      </a:accent5>
      <a:accent6>
        <a:srgbClr val="838383"/>
      </a:accent6>
      <a:hlink>
        <a:srgbClr val="F59E00"/>
      </a:hlink>
      <a:folHlink>
        <a:srgbClr val="B2B2B2"/>
      </a:folHlink>
    </a:clrScheme>
    <a:fontScheme name="Basis">
      <a:maj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Basis">
      <a:fillStyleLst>
        <a:solidFill>
          <a:schemeClr val="phClr"/>
        </a:solidFill>
        <a:solidFill>
          <a:schemeClr val="phClr">
            <a:tint val="55000"/>
            <a:satMod val="130000"/>
          </a:schemeClr>
        </a:solidFill>
        <a:gradFill rotWithShape="1">
          <a:gsLst>
            <a:gs pos="0">
              <a:schemeClr val="phClr"/>
            </a:gs>
            <a:gs pos="90000">
              <a:schemeClr val="phClr">
                <a:shade val="100000"/>
                <a:satMod val="105000"/>
              </a:schemeClr>
            </a:gs>
            <a:gs pos="100000">
              <a:schemeClr val="phClr">
                <a:shade val="80000"/>
                <a:satMod val="12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53975" cap="flat" cmpd="dbl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"/>
          </a:scene3d>
          <a:sp3d extrusionH="12700" contourW="25400" prstMaterial="flat">
            <a:bevelT w="63500" h="152400" prst="angle"/>
            <a:contourClr>
              <a:schemeClr val="phClr">
                <a:shade val="27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95000"/>
            <a:satMod val="140000"/>
          </a:schemeClr>
        </a:solidFill>
        <a:solidFill>
          <a:schemeClr val="phClr">
            <a:tint val="90000"/>
            <a:shade val="85000"/>
            <a:satMod val="160000"/>
            <a:lumMod val="110000"/>
          </a:schemeClr>
        </a:soli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asis" id="{5665723A-49BA-4B57-8411-A56F8F207965}" vid="{446C221D-F63F-4DD8-B509-CFE168687BF2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TM03457444[[fn=Basis]]</Template>
  <TotalTime>69</TotalTime>
  <Words>47</Words>
  <Application>Microsoft Office PowerPoint</Application>
  <PresentationFormat>On-screen Show (4:3)</PresentationFormat>
  <Paragraphs>15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9" baseType="lpstr">
      <vt:lpstr>Corbel</vt:lpstr>
      <vt:lpstr>Basis</vt:lpstr>
      <vt:lpstr>The gold cup</vt:lpstr>
      <vt:lpstr>For outstanding Departmental achievement</vt:lpstr>
      <vt:lpstr>This year’s winners!</vt:lpstr>
      <vt:lpstr>Marketing</vt:lpstr>
      <vt:lpstr>Sales</vt:lpstr>
      <vt:lpstr>Media and design</vt:lpstr>
      <vt:lpstr>Congratulations!</vt:lpstr>
    </vt:vector>
  </TitlesOfParts>
  <Company>elementk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gold cup</dc:title>
  <dc:creator>Tamara.Hagen@logicaloperations.com</dc:creator>
  <cp:lastModifiedBy>Tamara Hagen</cp:lastModifiedBy>
  <cp:revision>13</cp:revision>
  <dcterms:created xsi:type="dcterms:W3CDTF">2012-06-20T19:23:59Z</dcterms:created>
  <dcterms:modified xsi:type="dcterms:W3CDTF">2019-10-15T18:33:26Z</dcterms:modified>
</cp:coreProperties>
</file>